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8" r:id="rId3"/>
    <p:sldId id="275" r:id="rId4"/>
    <p:sldId id="259" r:id="rId5"/>
    <p:sldId id="261" r:id="rId6"/>
    <p:sldId id="274" r:id="rId7"/>
    <p:sldId id="264" r:id="rId8"/>
    <p:sldId id="273" r:id="rId9"/>
    <p:sldId id="272" r:id="rId10"/>
    <p:sldId id="266" r:id="rId11"/>
    <p:sldId id="276" r:id="rId12"/>
    <p:sldId id="265" r:id="rId13"/>
    <p:sldId id="27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D05AF1-CFE5-4E0C-8F61-F5AED4FA4DC6}" v="22" dt="2020-03-11T03:18:03.5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107" d="100"/>
          <a:sy n="107" d="100"/>
        </p:scale>
        <p:origin x="132"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3/10/2020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3/10/2020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3/10/2020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3/10/2020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3/10/2020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3/10/2020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3/10/2020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3/10/2020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3/10/2020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3/10/2020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3/10/2020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3/10/2020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docs.microsoft.com/en-us/dotnet/csharp/programming-guide/concepts/object-oriented-programming"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microsoft.com/en-us/dotnet/csharp/language-reference/keywords/internal" TargetMode="External"/><Relationship Id="rId2" Type="http://schemas.openxmlformats.org/officeDocument/2006/relationships/hyperlink" Target="https://docs.microsoft.com/en-us/dotnet/csharp/language-reference/keywords/protected" TargetMode="External"/><Relationship Id="rId1" Type="http://schemas.openxmlformats.org/officeDocument/2006/relationships/slideLayout" Target="../slideLayouts/slideLayout2.xml"/><Relationship Id="rId5" Type="http://schemas.openxmlformats.org/officeDocument/2006/relationships/hyperlink" Target="https://docs.microsoft.com/en-us/dotnet/csharp/tutorials/inheritance#:~:text=" TargetMode="External"/><Relationship Id="rId4" Type="http://schemas.openxmlformats.org/officeDocument/2006/relationships/hyperlink" Target="https://docs.microsoft.com/en-us/dotnet/csharp/language-reference/keywords/public"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en-us/dotnet/csharp/tutorials/inheritance#:~:text="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stackoverflow.com/questions/1031273/what-is-polymorphism-what-is-it-for-and-how-is-it-used" TargetMode="External"/><Relationship Id="rId2" Type="http://schemas.openxmlformats.org/officeDocument/2006/relationships/hyperlink" Target="https://docs.microsoft.com/en-us/dotnet/csharp/tutorials/inheritance#designing-the-base-class-and-derived-classes" TargetMode="Externa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hyperlink" Target="https://docs.microsoft.com/en-us/dotnet/csharp/tutorials/inheritance#designing-the-base-class-and-derived-classe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Object-oriented_programming"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hyperlink" Target="https://www.linkedin.com/pulse/4-pillars-object-oriented-programming-pushkar-kumar#:~:tex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Abstraction_(software_engineering)" TargetMode="External"/><Relationship Id="rId2" Type="http://schemas.openxmlformats.org/officeDocument/2006/relationships/hyperlink" Target="https://stackify.com/oop-concepts-c-sharp/#:~:text=" TargetMode="Externa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5" Type="http://schemas.openxmlformats.org/officeDocument/2006/relationships/hyperlink" Target="https://en.wikipedia.org/wiki/Mutator_method" TargetMode="External"/><Relationship Id="rId4" Type="http://schemas.openxmlformats.org/officeDocument/2006/relationships/hyperlink" Target="https://en.wikipedia.org/wiki/Encapsulation_(computer_programming)"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docs.microsoft.com/en-us/dotnet/csharp/tutorials/inheritance#:~:text=" TargetMode="External"/><Relationship Id="rId2" Type="http://schemas.openxmlformats.org/officeDocument/2006/relationships/hyperlink" Target="https://docs.microsoft.com/en-us/dotnet/csharp/tutorials/inheritance#background-what-is-inheritance" TargetMode="Externa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Inheritance_(object-oriented_programming)" TargetMode="External"/><Relationship Id="rId2" Type="http://schemas.openxmlformats.org/officeDocument/2006/relationships/hyperlink" Target="https://stackify.com/oop-concepts-c-sharp/#:~:text=" TargetMode="Externa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Inheritance_(object-oriented_programming)" TargetMode="External"/><Relationship Id="rId2" Type="http://schemas.openxmlformats.org/officeDocument/2006/relationships/hyperlink" Target="https://stackify.com/oop-concepts-c-sharp/#:~:text=" TargetMode="Externa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hyperlink" Target="https://www.geeksforgeeks.org/inheritance-in-c/"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Inheritance_(object-oriented_programming)" TargetMode="External"/><Relationship Id="rId2" Type="http://schemas.openxmlformats.org/officeDocument/2006/relationships/hyperlink" Target="https://stackify.com/oop-concepts-c-sharp/#:~:text=" TargetMode="Externa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hyperlink" Target="https://www.geeksforgeeks.org/inheritance-in-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fontScale="90000"/>
          </a:bodyPr>
          <a:lstStyle/>
          <a:p>
            <a:r>
              <a:rPr lang="en-US" sz="8000" dirty="0"/>
              <a:t>Object Oriented Programming</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fontScale="47500" lnSpcReduction="20000"/>
          </a:bodyPr>
          <a:lstStyle/>
          <a:p>
            <a:r>
              <a:rPr lang="en-US" sz="4200" dirty="0" err="1">
                <a:solidFill>
                  <a:schemeClr val="tx1">
                    <a:lumMod val="85000"/>
                    <a:lumOff val="15000"/>
                  </a:schemeClr>
                </a:solidFill>
              </a:rPr>
              <a:t>.net</a:t>
            </a:r>
            <a:r>
              <a:rPr lang="en-US" sz="4200" dirty="0">
                <a:solidFill>
                  <a:schemeClr val="tx1">
                    <a:lumMod val="85000"/>
                    <a:lumOff val="15000"/>
                  </a:schemeClr>
                </a:solidFill>
              </a:rPr>
              <a:t> / Microsoft dynamics 365</a:t>
            </a:r>
          </a:p>
          <a:p>
            <a:r>
              <a:rPr lang="en-US" sz="2100" dirty="0">
                <a:hlinkClick r:id="rId2"/>
              </a:rPr>
              <a:t>https://docs.microsoft.com/en-us/dotnet/csharp/programming-guide/concepts/object-oriented-programming</a:t>
            </a:r>
            <a:endParaRPr lang="en-US" sz="21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7F68BA-F7D6-4468-B77E-779934ABBA2A}"/>
              </a:ext>
            </a:extLst>
          </p:cNvPr>
          <p:cNvSpPr>
            <a:spLocks noGrp="1"/>
          </p:cNvSpPr>
          <p:nvPr>
            <p:ph idx="1"/>
          </p:nvPr>
        </p:nvSpPr>
        <p:spPr/>
        <p:txBody>
          <a:bodyPr>
            <a:normAutofit fontScale="92500" lnSpcReduction="10000"/>
          </a:bodyPr>
          <a:lstStyle/>
          <a:p>
            <a:r>
              <a:rPr lang="en-US" sz="3200" b="1" dirty="0"/>
              <a:t>Access Modifiers affect inheritance</a:t>
            </a:r>
            <a:endParaRPr lang="en-US" sz="3200" b="1" dirty="0">
              <a:hlinkClick r:id="rId2"/>
            </a:endParaRPr>
          </a:p>
          <a:p>
            <a:pPr lvl="1">
              <a:buFont typeface="Arial" panose="020B0604020202020204" pitchFamily="34" charset="0"/>
              <a:buChar char="•"/>
            </a:pPr>
            <a:r>
              <a:rPr lang="en-US" sz="2800" u="sng" dirty="0">
                <a:hlinkClick r:id="rId2"/>
              </a:rPr>
              <a:t>Protected</a:t>
            </a:r>
            <a:r>
              <a:rPr lang="en-US" sz="2800" dirty="0"/>
              <a:t> - visible only in </a:t>
            </a:r>
            <a:r>
              <a:rPr lang="en-US" sz="2800" b="1" i="1" dirty="0"/>
              <a:t>derived</a:t>
            </a:r>
            <a:r>
              <a:rPr lang="en-US" sz="2800" dirty="0"/>
              <a:t> classes.</a:t>
            </a:r>
          </a:p>
          <a:p>
            <a:pPr lvl="1">
              <a:buFont typeface="Arial" panose="020B0604020202020204" pitchFamily="34" charset="0"/>
              <a:buChar char="•"/>
            </a:pPr>
            <a:r>
              <a:rPr lang="en-US" sz="2800" u="sng" dirty="0">
                <a:hlinkClick r:id="rId3"/>
              </a:rPr>
              <a:t>Internal</a:t>
            </a:r>
            <a:r>
              <a:rPr lang="en-US" sz="2800" dirty="0"/>
              <a:t> - visible only in </a:t>
            </a:r>
            <a:r>
              <a:rPr lang="en-US" sz="2800" b="1" i="1" dirty="0"/>
              <a:t>derived</a:t>
            </a:r>
            <a:r>
              <a:rPr lang="en-US" sz="2800" dirty="0"/>
              <a:t> classes in the same assembly as the </a:t>
            </a:r>
            <a:r>
              <a:rPr lang="en-US" sz="2800" b="1" i="1" dirty="0"/>
              <a:t>base</a:t>
            </a:r>
            <a:r>
              <a:rPr lang="en-US" sz="2800" dirty="0"/>
              <a:t> class.</a:t>
            </a:r>
          </a:p>
          <a:p>
            <a:pPr lvl="1">
              <a:buFont typeface="Arial" panose="020B0604020202020204" pitchFamily="34" charset="0"/>
              <a:buChar char="•"/>
            </a:pPr>
            <a:r>
              <a:rPr lang="en-US" sz="2800" u="sng">
                <a:hlinkClick r:id="rId4"/>
              </a:rPr>
              <a:t>Public</a:t>
            </a:r>
            <a:r>
              <a:rPr lang="en-US" sz="2800"/>
              <a:t> - visible </a:t>
            </a:r>
            <a:r>
              <a:rPr lang="en-US" sz="2800" dirty="0"/>
              <a:t>in </a:t>
            </a:r>
            <a:r>
              <a:rPr lang="en-US" sz="2800" b="1" i="1" dirty="0"/>
              <a:t>derived</a:t>
            </a:r>
            <a:r>
              <a:rPr lang="en-US" sz="2800" dirty="0"/>
              <a:t> classes and are part of the </a:t>
            </a:r>
            <a:r>
              <a:rPr lang="en-US" sz="2800" b="1" i="1" dirty="0"/>
              <a:t>derived</a:t>
            </a:r>
            <a:r>
              <a:rPr lang="en-US" sz="2800" dirty="0"/>
              <a:t> class' public interface.</a:t>
            </a:r>
          </a:p>
          <a:p>
            <a:pPr lvl="1">
              <a:buFont typeface="Arial" panose="020B0604020202020204" pitchFamily="34" charset="0"/>
              <a:buChar char="•"/>
            </a:pPr>
            <a:r>
              <a:rPr lang="en-US" sz="2800" dirty="0"/>
              <a:t>Members of a </a:t>
            </a:r>
            <a:r>
              <a:rPr lang="en-US" sz="2800" b="1" i="1" dirty="0"/>
              <a:t>base</a:t>
            </a:r>
            <a:r>
              <a:rPr lang="en-US" sz="2800" dirty="0"/>
              <a:t> class that are NOT inherited by </a:t>
            </a:r>
            <a:r>
              <a:rPr lang="en-US" sz="2800" b="1" i="1" dirty="0"/>
              <a:t>derived</a:t>
            </a:r>
            <a:r>
              <a:rPr lang="en-US" sz="2800" dirty="0"/>
              <a:t> classes.</a:t>
            </a:r>
          </a:p>
          <a:p>
            <a:pPr lvl="3">
              <a:buFont typeface="Arial" panose="020B0604020202020204" pitchFamily="34" charset="0"/>
              <a:buChar char="•"/>
            </a:pPr>
            <a:r>
              <a:rPr lang="en-US" sz="2400" dirty="0"/>
              <a:t>Static constructors – Which initialize the static data of a class.</a:t>
            </a:r>
          </a:p>
          <a:p>
            <a:pPr lvl="3">
              <a:buFont typeface="Arial" panose="020B0604020202020204" pitchFamily="34" charset="0"/>
              <a:buChar char="•"/>
            </a:pPr>
            <a:r>
              <a:rPr lang="en-US" sz="2400" dirty="0"/>
              <a:t>Instance constructors – Each class must define its own constructors.</a:t>
            </a:r>
          </a:p>
        </p:txBody>
      </p:sp>
      <p:sp>
        <p:nvSpPr>
          <p:cNvPr id="4" name="Title 1">
            <a:extLst>
              <a:ext uri="{FF2B5EF4-FFF2-40B4-BE49-F238E27FC236}">
                <a16:creationId xmlns:a16="http://schemas.microsoft.com/office/drawing/2014/main" id="{93D0FAE5-9932-4E48-96EC-87A43FC11C29}"/>
              </a:ext>
            </a:extLst>
          </p:cNvPr>
          <p:cNvSpPr>
            <a:spLocks noGrp="1"/>
          </p:cNvSpPr>
          <p:nvPr>
            <p:ph type="title"/>
          </p:nvPr>
        </p:nvSpPr>
        <p:spPr>
          <a:xfrm>
            <a:off x="1096963" y="287338"/>
            <a:ext cx="10058400" cy="1449387"/>
          </a:xfrm>
          <a:prstGeom prst="rect">
            <a:avLst/>
          </a:prstGeom>
        </p:spPr>
        <p:txBody>
          <a:bodyPr anchor="b">
            <a:normAutofit/>
          </a:bodyPr>
          <a:lstStyle/>
          <a:p>
            <a:r>
              <a:rPr lang="en-US" dirty="0"/>
              <a:t>Inheritance and Access Modifiers</a:t>
            </a:r>
            <a:br>
              <a:rPr lang="en-US" dirty="0"/>
            </a:br>
            <a:r>
              <a:rPr lang="en-US" sz="1400" dirty="0">
                <a:hlinkClick r:id="rId5"/>
              </a:rPr>
              <a:t>https://docs.microsoft.com/en-us/dotnet/csharp/tutorials/inheritance#:~:text=</a:t>
            </a:r>
            <a:endParaRPr lang="en-US" dirty="0"/>
          </a:p>
        </p:txBody>
      </p:sp>
    </p:spTree>
    <p:extLst>
      <p:ext uri="{BB962C8B-B14F-4D97-AF65-F5344CB8AC3E}">
        <p14:creationId xmlns:p14="http://schemas.microsoft.com/office/powerpoint/2010/main" val="33107487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E0FB79-018A-4CA9-9BBF-03D290CA0960}"/>
              </a:ext>
            </a:extLst>
          </p:cNvPr>
          <p:cNvPicPr>
            <a:picLocks noChangeAspect="1"/>
          </p:cNvPicPr>
          <p:nvPr/>
        </p:nvPicPr>
        <p:blipFill>
          <a:blip r:embed="rId2"/>
          <a:stretch>
            <a:fillRect/>
          </a:stretch>
        </p:blipFill>
        <p:spPr>
          <a:xfrm>
            <a:off x="6360651" y="2240958"/>
            <a:ext cx="5491779" cy="3463456"/>
          </a:xfrm>
          <a:prstGeom prst="rect">
            <a:avLst/>
          </a:prstGeom>
        </p:spPr>
      </p:pic>
      <p:sp>
        <p:nvSpPr>
          <p:cNvPr id="3" name="Content Placeholder 2">
            <a:extLst>
              <a:ext uri="{FF2B5EF4-FFF2-40B4-BE49-F238E27FC236}">
                <a16:creationId xmlns:a16="http://schemas.microsoft.com/office/drawing/2014/main" id="{A5B37FFE-438D-465A-B87B-5256D06DB37B}"/>
              </a:ext>
            </a:extLst>
          </p:cNvPr>
          <p:cNvSpPr>
            <a:spLocks noGrp="1"/>
          </p:cNvSpPr>
          <p:nvPr>
            <p:ph idx="1"/>
          </p:nvPr>
        </p:nvSpPr>
        <p:spPr>
          <a:xfrm>
            <a:off x="697719" y="1887941"/>
            <a:ext cx="5539308" cy="4540156"/>
          </a:xfrm>
        </p:spPr>
        <p:txBody>
          <a:bodyPr>
            <a:normAutofit/>
          </a:bodyPr>
          <a:lstStyle/>
          <a:p>
            <a:r>
              <a:rPr lang="en-US" sz="2400" b="1" i="1" dirty="0"/>
              <a:t>Inheritance</a:t>
            </a:r>
            <a:r>
              <a:rPr lang="en-US" sz="2400" dirty="0"/>
              <a:t> is used to express an "is a" relationship between a </a:t>
            </a:r>
            <a:r>
              <a:rPr lang="en-US" sz="2400" b="1" i="1" dirty="0"/>
              <a:t>base</a:t>
            </a:r>
            <a:r>
              <a:rPr lang="en-US" sz="2400" dirty="0"/>
              <a:t> class and one or more </a:t>
            </a:r>
            <a:r>
              <a:rPr lang="en-US" sz="2400" b="1" i="1" dirty="0"/>
              <a:t>derived</a:t>
            </a:r>
            <a:r>
              <a:rPr lang="en-US" sz="2400" dirty="0"/>
              <a:t> classes, where the </a:t>
            </a:r>
            <a:r>
              <a:rPr lang="en-US" sz="2400" b="1" i="1" dirty="0"/>
              <a:t>derived</a:t>
            </a:r>
            <a:r>
              <a:rPr lang="en-US" sz="2400" dirty="0"/>
              <a:t> class ‘is a’ specialized version of the </a:t>
            </a:r>
            <a:r>
              <a:rPr lang="en-US" sz="2400" b="1" i="1" dirty="0"/>
              <a:t>base</a:t>
            </a:r>
            <a:r>
              <a:rPr lang="en-US" sz="2400" dirty="0"/>
              <a:t> class.</a:t>
            </a:r>
          </a:p>
          <a:p>
            <a:r>
              <a:rPr lang="en-US" sz="2400" dirty="0"/>
              <a:t>An ‘is-a’ relationship based on inheritance is best applied to add additional members to the </a:t>
            </a:r>
            <a:r>
              <a:rPr lang="en-US" sz="2400" b="1" i="1" dirty="0"/>
              <a:t>base</a:t>
            </a:r>
            <a:r>
              <a:rPr lang="en-US" sz="2400" dirty="0"/>
              <a:t> class or that require additional functionality not present in the </a:t>
            </a:r>
            <a:r>
              <a:rPr lang="en-US" sz="2400" b="1" i="1" dirty="0"/>
              <a:t>base</a:t>
            </a:r>
            <a:r>
              <a:rPr lang="en-US" sz="2400" dirty="0"/>
              <a:t> class.</a:t>
            </a:r>
          </a:p>
          <a:p>
            <a:endParaRPr lang="en-US" dirty="0"/>
          </a:p>
        </p:txBody>
      </p:sp>
      <p:sp>
        <p:nvSpPr>
          <p:cNvPr id="4" name="Title 1">
            <a:extLst>
              <a:ext uri="{FF2B5EF4-FFF2-40B4-BE49-F238E27FC236}">
                <a16:creationId xmlns:a16="http://schemas.microsoft.com/office/drawing/2014/main" id="{185FD9C2-AE4E-4B6A-B71D-991E16700C2F}"/>
              </a:ext>
            </a:extLst>
          </p:cNvPr>
          <p:cNvSpPr>
            <a:spLocks noGrp="1"/>
          </p:cNvSpPr>
          <p:nvPr>
            <p:ph type="title"/>
          </p:nvPr>
        </p:nvSpPr>
        <p:spPr>
          <a:xfrm>
            <a:off x="1096963" y="287338"/>
            <a:ext cx="10058400" cy="1449387"/>
          </a:xfrm>
          <a:prstGeom prst="rect">
            <a:avLst/>
          </a:prstGeom>
        </p:spPr>
        <p:txBody>
          <a:bodyPr anchor="b">
            <a:normAutofit/>
          </a:bodyPr>
          <a:lstStyle/>
          <a:p>
            <a:r>
              <a:rPr lang="en-US" dirty="0"/>
              <a:t>Inheritance – an ‘is a’ relationship</a:t>
            </a:r>
            <a:br>
              <a:rPr lang="en-US" dirty="0"/>
            </a:br>
            <a:r>
              <a:rPr lang="en-US" sz="1400" dirty="0">
                <a:hlinkClick r:id="rId3"/>
              </a:rPr>
              <a:t>https://docs.microsoft.com/en-us/dotnet/csharp/tutorials/inheritance#:~:text=</a:t>
            </a:r>
            <a:endParaRPr lang="en-US" dirty="0"/>
          </a:p>
        </p:txBody>
      </p:sp>
    </p:spTree>
    <p:extLst>
      <p:ext uri="{BB962C8B-B14F-4D97-AF65-F5344CB8AC3E}">
        <p14:creationId xmlns:p14="http://schemas.microsoft.com/office/powerpoint/2010/main" val="3507632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95879-380B-45F1-ADE8-06BBB17881EC}"/>
              </a:ext>
            </a:extLst>
          </p:cNvPr>
          <p:cNvSpPr>
            <a:spLocks noGrp="1"/>
          </p:cNvSpPr>
          <p:nvPr>
            <p:ph type="title"/>
          </p:nvPr>
        </p:nvSpPr>
        <p:spPr>
          <a:xfrm>
            <a:off x="1097280" y="286603"/>
            <a:ext cx="5079402" cy="1450757"/>
          </a:xfrm>
        </p:spPr>
        <p:txBody>
          <a:bodyPr>
            <a:normAutofit/>
          </a:bodyPr>
          <a:lstStyle/>
          <a:p>
            <a:r>
              <a:rPr lang="en-US" dirty="0"/>
              <a:t>Polymorphism</a:t>
            </a:r>
            <a:br>
              <a:rPr lang="en-US" dirty="0"/>
            </a:br>
            <a:r>
              <a:rPr lang="en-US" sz="1400" dirty="0">
                <a:hlinkClick r:id="rId2"/>
              </a:rPr>
              <a:t>https://docs.microsoft.com/en-us/dotnet/csharp/tutorials/inheritance#designing-the-base-class-and-derived-classes</a:t>
            </a:r>
            <a:endParaRPr lang="en-US" dirty="0"/>
          </a:p>
        </p:txBody>
      </p:sp>
      <p:sp>
        <p:nvSpPr>
          <p:cNvPr id="3" name="Content Placeholder 2">
            <a:extLst>
              <a:ext uri="{FF2B5EF4-FFF2-40B4-BE49-F238E27FC236}">
                <a16:creationId xmlns:a16="http://schemas.microsoft.com/office/drawing/2014/main" id="{9736E173-F3A7-4E69-83F8-17FC8D09E5AD}"/>
              </a:ext>
            </a:extLst>
          </p:cNvPr>
          <p:cNvSpPr>
            <a:spLocks noGrp="1"/>
          </p:cNvSpPr>
          <p:nvPr>
            <p:ph idx="1"/>
          </p:nvPr>
        </p:nvSpPr>
        <p:spPr>
          <a:xfrm>
            <a:off x="498013" y="1919785"/>
            <a:ext cx="5509654" cy="4508311"/>
          </a:xfrm>
        </p:spPr>
        <p:txBody>
          <a:bodyPr anchor="ctr">
            <a:normAutofit fontScale="92500" lnSpcReduction="10000"/>
          </a:bodyPr>
          <a:lstStyle/>
          <a:p>
            <a:r>
              <a:rPr lang="en-US" sz="2400" dirty="0">
                <a:hlinkClick r:id="rId3"/>
              </a:rPr>
              <a:t>Polymorphism</a:t>
            </a:r>
            <a:r>
              <a:rPr lang="en-US" sz="2400" dirty="0"/>
              <a:t> is when each </a:t>
            </a:r>
            <a:r>
              <a:rPr lang="en-US" sz="2400" b="1" i="1" dirty="0"/>
              <a:t>derived class </a:t>
            </a:r>
            <a:r>
              <a:rPr lang="en-US" sz="2400" dirty="0"/>
              <a:t>implements the same methods but in different ways.</a:t>
            </a:r>
          </a:p>
          <a:p>
            <a:r>
              <a:rPr lang="en-US" sz="2400" dirty="0"/>
              <a:t>If a </a:t>
            </a:r>
            <a:r>
              <a:rPr lang="en-US" sz="2400" b="1" i="1" dirty="0"/>
              <a:t>base class </a:t>
            </a:r>
            <a:r>
              <a:rPr lang="en-US" sz="2400" dirty="0"/>
              <a:t>member is marked </a:t>
            </a:r>
            <a:r>
              <a:rPr lang="en-US" sz="2400" b="1" i="1" dirty="0"/>
              <a:t>abstract</a:t>
            </a:r>
            <a:r>
              <a:rPr lang="en-US" sz="2400" dirty="0"/>
              <a:t>, it </a:t>
            </a:r>
            <a:r>
              <a:rPr lang="en-US" sz="2400" u="sng" dirty="0"/>
              <a:t>must</a:t>
            </a:r>
            <a:r>
              <a:rPr lang="en-US" sz="2400" dirty="0"/>
              <a:t> be defined in the </a:t>
            </a:r>
            <a:r>
              <a:rPr lang="en-US" sz="2400" b="1" i="1" dirty="0"/>
              <a:t>derived class</a:t>
            </a:r>
            <a:r>
              <a:rPr lang="en-US" sz="2400" dirty="0"/>
              <a:t>. </a:t>
            </a:r>
          </a:p>
          <a:p>
            <a:r>
              <a:rPr lang="en-US" sz="2400" dirty="0"/>
              <a:t>Only </a:t>
            </a:r>
            <a:r>
              <a:rPr lang="en-US" sz="2400" b="1" i="1" dirty="0"/>
              <a:t>virtual base class</a:t>
            </a:r>
            <a:r>
              <a:rPr lang="en-US" sz="2400" dirty="0"/>
              <a:t> members may be </a:t>
            </a:r>
            <a:r>
              <a:rPr lang="en-US" sz="2400" b="1" i="1" dirty="0"/>
              <a:t>overridden</a:t>
            </a:r>
            <a:r>
              <a:rPr lang="en-US" sz="2400" dirty="0"/>
              <a:t>.</a:t>
            </a:r>
          </a:p>
          <a:p>
            <a:r>
              <a:rPr lang="en-US" sz="2400" dirty="0"/>
              <a:t>Only </a:t>
            </a:r>
            <a:r>
              <a:rPr lang="en-US" sz="2400" b="1" i="1" dirty="0"/>
              <a:t>derived</a:t>
            </a:r>
            <a:r>
              <a:rPr lang="en-US" sz="2400" dirty="0"/>
              <a:t> class members using the </a:t>
            </a:r>
            <a:r>
              <a:rPr lang="en-US" sz="2400" b="1" i="1" dirty="0"/>
              <a:t>override</a:t>
            </a:r>
            <a:r>
              <a:rPr lang="en-US" sz="2400" dirty="0"/>
              <a:t> keyword may implement an alternative definition of the </a:t>
            </a:r>
            <a:r>
              <a:rPr lang="en-US" sz="2400" b="1" i="1" dirty="0"/>
              <a:t>virtual base class</a:t>
            </a:r>
            <a:r>
              <a:rPr lang="en-US" sz="2400" dirty="0"/>
              <a:t> member.</a:t>
            </a:r>
          </a:p>
        </p:txBody>
      </p:sp>
      <p:grpSp>
        <p:nvGrpSpPr>
          <p:cNvPr id="4" name="Group 3">
            <a:extLst>
              <a:ext uri="{FF2B5EF4-FFF2-40B4-BE49-F238E27FC236}">
                <a16:creationId xmlns:a16="http://schemas.microsoft.com/office/drawing/2014/main" id="{3E52019A-6125-4020-A157-12AA716C4CBF}"/>
              </a:ext>
            </a:extLst>
          </p:cNvPr>
          <p:cNvGrpSpPr/>
          <p:nvPr/>
        </p:nvGrpSpPr>
        <p:grpSpPr>
          <a:xfrm>
            <a:off x="6023213" y="148310"/>
            <a:ext cx="6078734" cy="6325277"/>
            <a:chOff x="6278393" y="316633"/>
            <a:chExt cx="5509655" cy="6013552"/>
          </a:xfrm>
        </p:grpSpPr>
        <p:pic>
          <p:nvPicPr>
            <p:cNvPr id="6" name="Picture 5">
              <a:extLst>
                <a:ext uri="{FF2B5EF4-FFF2-40B4-BE49-F238E27FC236}">
                  <a16:creationId xmlns:a16="http://schemas.microsoft.com/office/drawing/2014/main" id="{33BDB588-B6CE-49CE-B62D-CA331F28D283}"/>
                </a:ext>
              </a:extLst>
            </p:cNvPr>
            <p:cNvPicPr>
              <a:picLocks noChangeAspect="1"/>
            </p:cNvPicPr>
            <p:nvPr/>
          </p:nvPicPr>
          <p:blipFill>
            <a:blip r:embed="rId4"/>
            <a:stretch>
              <a:fillRect/>
            </a:stretch>
          </p:blipFill>
          <p:spPr>
            <a:xfrm>
              <a:off x="6278393" y="2707459"/>
              <a:ext cx="5509654" cy="3622726"/>
            </a:xfrm>
            <a:prstGeom prst="rect">
              <a:avLst/>
            </a:prstGeom>
          </p:spPr>
        </p:pic>
        <p:pic>
          <p:nvPicPr>
            <p:cNvPr id="5" name="Picture 4">
              <a:extLst>
                <a:ext uri="{FF2B5EF4-FFF2-40B4-BE49-F238E27FC236}">
                  <a16:creationId xmlns:a16="http://schemas.microsoft.com/office/drawing/2014/main" id="{95840EA6-0C45-4722-BE54-E21A6C2E7B09}"/>
                </a:ext>
              </a:extLst>
            </p:cNvPr>
            <p:cNvPicPr>
              <a:picLocks noChangeAspect="1"/>
            </p:cNvPicPr>
            <p:nvPr/>
          </p:nvPicPr>
          <p:blipFill>
            <a:blip r:embed="rId5"/>
            <a:stretch>
              <a:fillRect/>
            </a:stretch>
          </p:blipFill>
          <p:spPr>
            <a:xfrm>
              <a:off x="6278394" y="316633"/>
              <a:ext cx="5509654" cy="2819457"/>
            </a:xfrm>
            <a:prstGeom prst="rect">
              <a:avLst/>
            </a:prstGeom>
          </p:spPr>
        </p:pic>
      </p:grpSp>
    </p:spTree>
    <p:extLst>
      <p:ext uri="{BB962C8B-B14F-4D97-AF65-F5344CB8AC3E}">
        <p14:creationId xmlns:p14="http://schemas.microsoft.com/office/powerpoint/2010/main" val="41725823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FC747-AF9B-4242-84F7-81B7400737D6}"/>
              </a:ext>
            </a:extLst>
          </p:cNvPr>
          <p:cNvSpPr>
            <a:spLocks noGrp="1"/>
          </p:cNvSpPr>
          <p:nvPr>
            <p:ph type="title"/>
          </p:nvPr>
        </p:nvSpPr>
        <p:spPr/>
        <p:txBody>
          <a:bodyPr/>
          <a:lstStyle/>
          <a:p>
            <a:r>
              <a:rPr lang="en-US" dirty="0"/>
              <a:t>Activity</a:t>
            </a:r>
          </a:p>
        </p:txBody>
      </p:sp>
      <p:sp>
        <p:nvSpPr>
          <p:cNvPr id="3" name="Content Placeholder 2">
            <a:extLst>
              <a:ext uri="{FF2B5EF4-FFF2-40B4-BE49-F238E27FC236}">
                <a16:creationId xmlns:a16="http://schemas.microsoft.com/office/drawing/2014/main" id="{FFA51957-F5ED-4B5E-B5A5-23E34506D2C6}"/>
              </a:ext>
            </a:extLst>
          </p:cNvPr>
          <p:cNvSpPr>
            <a:spLocks noGrp="1"/>
          </p:cNvSpPr>
          <p:nvPr>
            <p:ph idx="1"/>
          </p:nvPr>
        </p:nvSpPr>
        <p:spPr/>
        <p:txBody>
          <a:bodyPr/>
          <a:lstStyle/>
          <a:p>
            <a:r>
              <a:rPr lang="en-US" dirty="0"/>
              <a:t>Complete the implementation of the </a:t>
            </a:r>
            <a:r>
              <a:rPr lang="en-US" dirty="0">
                <a:hlinkClick r:id="rId2"/>
              </a:rPr>
              <a:t>Publication =&gt; Book </a:t>
            </a:r>
            <a:r>
              <a:rPr lang="en-US" dirty="0"/>
              <a:t>program.</a:t>
            </a:r>
          </a:p>
        </p:txBody>
      </p:sp>
    </p:spTree>
    <p:extLst>
      <p:ext uri="{BB962C8B-B14F-4D97-AF65-F5344CB8AC3E}">
        <p14:creationId xmlns:p14="http://schemas.microsoft.com/office/powerpoint/2010/main" val="959801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Autofit/>
          </a:bodyPr>
          <a:lstStyle/>
          <a:p>
            <a:r>
              <a:rPr lang="en-US" sz="2800" dirty="0"/>
              <a:t>   Object-Oriented Programming (OOP) is a programming paradigm based on the concept of "objects", which can contain data, in the form of fields (</a:t>
            </a:r>
            <a:r>
              <a:rPr lang="en-US" sz="2800" i="1" dirty="0"/>
              <a:t>attributes/properties</a:t>
            </a:r>
            <a:r>
              <a:rPr lang="en-US" sz="2800" dirty="0"/>
              <a:t>), and code, in the form of procedures (</a:t>
            </a:r>
            <a:r>
              <a:rPr lang="en-US" sz="2800" i="1" dirty="0"/>
              <a:t>methods</a:t>
            </a:r>
            <a:r>
              <a:rPr lang="en-US" sz="2800" dirty="0"/>
              <a:t>). </a:t>
            </a:r>
            <a:br>
              <a:rPr lang="en-US" sz="2800" dirty="0"/>
            </a:br>
            <a:r>
              <a:rPr lang="en-US" sz="2800" dirty="0"/>
              <a:t>   A feature of objects is an object’s methods. They can access and modify the data fields of their object. In OOP, computer programs are designed by making them out of objects (classes) that interact with one another.</a:t>
            </a:r>
            <a:endParaRPr lang="en-US" sz="1400"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2000" dirty="0">
                <a:hlinkClick r:id="rId2"/>
              </a:rPr>
              <a:t>https://en.wikipedia.org/wiki/Object-oriented_programming</a:t>
            </a:r>
            <a:endParaRPr lang="en-US" sz="2000" dirty="0">
              <a:solidFill>
                <a:srgbClr val="FFFFFF"/>
              </a:solidFill>
            </a:endParaRP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78F75-D647-4186-8478-2493AF86E409}"/>
              </a:ext>
            </a:extLst>
          </p:cNvPr>
          <p:cNvSpPr>
            <a:spLocks noGrp="1"/>
          </p:cNvSpPr>
          <p:nvPr>
            <p:ph type="title"/>
          </p:nvPr>
        </p:nvSpPr>
        <p:spPr/>
        <p:txBody>
          <a:bodyPr>
            <a:noAutofit/>
          </a:bodyPr>
          <a:lstStyle/>
          <a:p>
            <a:r>
              <a:rPr lang="en-US" sz="4000" dirty="0"/>
              <a:t>Object-Oriented Programming – </a:t>
            </a:r>
            <a:br>
              <a:rPr lang="en-US" sz="4000" dirty="0"/>
            </a:br>
            <a:r>
              <a:rPr lang="en-US" sz="4000" dirty="0"/>
              <a:t>Four Pillars</a:t>
            </a:r>
            <a:br>
              <a:rPr lang="en-US" sz="1400" dirty="0">
                <a:hlinkClick r:id="rId2"/>
              </a:rPr>
            </a:br>
            <a:r>
              <a:rPr lang="en-US" sz="1400" dirty="0">
                <a:hlinkClick r:id="rId2"/>
              </a:rPr>
              <a:t>https://www.linkedin.com/pulse/4-pillars-object-oriented-programming-pushkar-kumar#:~:text=</a:t>
            </a:r>
            <a:endParaRPr lang="en-US" sz="1400" dirty="0"/>
          </a:p>
        </p:txBody>
      </p:sp>
      <p:sp>
        <p:nvSpPr>
          <p:cNvPr id="3" name="Content Placeholder 2">
            <a:extLst>
              <a:ext uri="{FF2B5EF4-FFF2-40B4-BE49-F238E27FC236}">
                <a16:creationId xmlns:a16="http://schemas.microsoft.com/office/drawing/2014/main" id="{E235CE81-3D78-4803-9596-66D9922BCE9E}"/>
              </a:ext>
            </a:extLst>
          </p:cNvPr>
          <p:cNvSpPr>
            <a:spLocks noGrp="1"/>
          </p:cNvSpPr>
          <p:nvPr>
            <p:ph idx="1"/>
          </p:nvPr>
        </p:nvSpPr>
        <p:spPr/>
        <p:txBody>
          <a:bodyPr>
            <a:normAutofit lnSpcReduction="10000"/>
          </a:bodyPr>
          <a:lstStyle/>
          <a:p>
            <a:r>
              <a:rPr lang="en-US" sz="2800" b="1" dirty="0"/>
              <a:t>The four pillars of OOP</a:t>
            </a:r>
          </a:p>
          <a:p>
            <a:pPr lvl="1" fontAlgn="base">
              <a:buFont typeface="Arial" panose="020B0604020202020204" pitchFamily="34" charset="0"/>
              <a:buChar char="•"/>
            </a:pPr>
            <a:r>
              <a:rPr lang="en-US" sz="2000" u="sng" dirty="0"/>
              <a:t>Abstraction</a:t>
            </a:r>
            <a:r>
              <a:rPr lang="en-US" sz="2000" dirty="0"/>
              <a:t> : The process of showing only essential/necessary features of an entity/object to the outside world and hide the other irrelevant information. </a:t>
            </a:r>
          </a:p>
          <a:p>
            <a:pPr lvl="1" fontAlgn="base">
              <a:buFont typeface="Arial" panose="020B0604020202020204" pitchFamily="34" charset="0"/>
              <a:buChar char="•"/>
            </a:pPr>
            <a:r>
              <a:rPr lang="en-US" sz="2000" u="sng" dirty="0"/>
              <a:t>Encapsulation</a:t>
            </a:r>
            <a:r>
              <a:rPr lang="en-US" sz="2000" dirty="0"/>
              <a:t> : Wrapping data and member functions (Methods) together into a single unit (class). Encapsulation automatically achieves the concept of data hiding. This provides security to data by making variables private and allowing public methods access to the private variables.</a:t>
            </a:r>
          </a:p>
          <a:p>
            <a:pPr lvl="1" fontAlgn="base">
              <a:buFont typeface="Arial" panose="020B0604020202020204" pitchFamily="34" charset="0"/>
              <a:buChar char="•"/>
            </a:pPr>
            <a:r>
              <a:rPr lang="en-US" sz="2000" u="sng" dirty="0"/>
              <a:t>Inheritance</a:t>
            </a:r>
            <a:r>
              <a:rPr lang="en-US" sz="2000" dirty="0"/>
              <a:t> : Creating a new class from an existing class template. A class (subclass) acquires the properties and behavior of a ‘base’ (‘super’) class. </a:t>
            </a:r>
          </a:p>
          <a:p>
            <a:pPr lvl="1" fontAlgn="base">
              <a:buFont typeface="Arial" panose="020B0604020202020204" pitchFamily="34" charset="0"/>
              <a:buChar char="•"/>
            </a:pPr>
            <a:r>
              <a:rPr lang="en-US" sz="2000" u="sng" dirty="0"/>
              <a:t>Polymorphism</a:t>
            </a:r>
            <a:r>
              <a:rPr lang="en-US" sz="2000" dirty="0"/>
              <a:t>: "many forms". A subclass can inherit functionalities or behavior of its parent/base class and define its own unique behavior.</a:t>
            </a:r>
          </a:p>
        </p:txBody>
      </p:sp>
    </p:spTree>
    <p:extLst>
      <p:ext uri="{BB962C8B-B14F-4D97-AF65-F5344CB8AC3E}">
        <p14:creationId xmlns:p14="http://schemas.microsoft.com/office/powerpoint/2010/main" val="2829344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B96B-A5AF-490F-AF82-F1277BC3E209}"/>
              </a:ext>
            </a:extLst>
          </p:cNvPr>
          <p:cNvSpPr>
            <a:spLocks noGrp="1"/>
          </p:cNvSpPr>
          <p:nvPr>
            <p:ph type="title"/>
          </p:nvPr>
        </p:nvSpPr>
        <p:spPr/>
        <p:txBody>
          <a:bodyPr>
            <a:normAutofit/>
          </a:bodyPr>
          <a:lstStyle/>
          <a:p>
            <a:r>
              <a:rPr lang="en-US" dirty="0"/>
              <a:t>Abstraction</a:t>
            </a:r>
            <a:br>
              <a:rPr lang="en-US" dirty="0"/>
            </a:br>
            <a:r>
              <a:rPr lang="en-US" sz="1400" dirty="0">
                <a:hlinkClick r:id="rId2"/>
              </a:rPr>
              <a:t>https://stackify.com/oop-concepts-c-sharp/#:~:text=</a:t>
            </a:r>
            <a:endParaRPr lang="en-US" dirty="0"/>
          </a:p>
        </p:txBody>
      </p:sp>
      <p:sp>
        <p:nvSpPr>
          <p:cNvPr id="3" name="Content Placeholder 2">
            <a:extLst>
              <a:ext uri="{FF2B5EF4-FFF2-40B4-BE49-F238E27FC236}">
                <a16:creationId xmlns:a16="http://schemas.microsoft.com/office/drawing/2014/main" id="{1075AB9F-89C0-44C4-90C9-9A46EB03136E}"/>
              </a:ext>
            </a:extLst>
          </p:cNvPr>
          <p:cNvSpPr>
            <a:spLocks noGrp="1"/>
          </p:cNvSpPr>
          <p:nvPr>
            <p:ph idx="1"/>
          </p:nvPr>
        </p:nvSpPr>
        <p:spPr>
          <a:xfrm>
            <a:off x="1097280" y="2108201"/>
            <a:ext cx="5164844" cy="4283932"/>
          </a:xfrm>
        </p:spPr>
        <p:txBody>
          <a:bodyPr>
            <a:normAutofit fontScale="92500"/>
          </a:bodyPr>
          <a:lstStyle/>
          <a:p>
            <a:r>
              <a:rPr lang="en-US" sz="2400" b="1" dirty="0">
                <a:hlinkClick r:id="rId3"/>
              </a:rPr>
              <a:t>Abstraction</a:t>
            </a:r>
            <a:r>
              <a:rPr lang="en-US" sz="2400" dirty="0"/>
              <a:t> is the process by which a developer hides everything other than the relevant data about an object in order to simplify and increase efficiency.</a:t>
            </a:r>
          </a:p>
          <a:p>
            <a:r>
              <a:rPr lang="en-US" sz="2400" dirty="0"/>
              <a:t>Abstraction in daily life</a:t>
            </a:r>
          </a:p>
          <a:p>
            <a:pPr lvl="1">
              <a:buFont typeface="Arial" panose="020B0604020202020204" pitchFamily="34" charset="0"/>
              <a:buChar char="•"/>
            </a:pPr>
            <a:r>
              <a:rPr lang="en-US" sz="2000" dirty="0"/>
              <a:t>Apartment Building. We determine what the building is for by it’s exterior or sign but don’t know the specifics as to how the people live.</a:t>
            </a:r>
          </a:p>
          <a:p>
            <a:pPr lvl="1">
              <a:buFont typeface="Arial" panose="020B0604020202020204" pitchFamily="34" charset="0"/>
              <a:buChar char="•"/>
            </a:pPr>
            <a:r>
              <a:rPr lang="en-US" sz="2000" dirty="0"/>
              <a:t>Factory.</a:t>
            </a:r>
          </a:p>
          <a:p>
            <a:pPr lvl="1">
              <a:buFont typeface="Arial" panose="020B0604020202020204" pitchFamily="34" charset="0"/>
              <a:buChar char="•"/>
            </a:pPr>
            <a:r>
              <a:rPr lang="en-US" sz="2000" dirty="0"/>
              <a:t>Snail Mail.</a:t>
            </a:r>
          </a:p>
        </p:txBody>
      </p:sp>
      <p:pic>
        <p:nvPicPr>
          <p:cNvPr id="4" name="Picture 3">
            <a:extLst>
              <a:ext uri="{FF2B5EF4-FFF2-40B4-BE49-F238E27FC236}">
                <a16:creationId xmlns:a16="http://schemas.microsoft.com/office/drawing/2014/main" id="{F6455A0A-34F8-4F2E-933E-69B58F7496F2}"/>
              </a:ext>
            </a:extLst>
          </p:cNvPr>
          <p:cNvPicPr>
            <a:picLocks noChangeAspect="1"/>
          </p:cNvPicPr>
          <p:nvPr/>
        </p:nvPicPr>
        <p:blipFill>
          <a:blip r:embed="rId4"/>
          <a:stretch>
            <a:fillRect/>
          </a:stretch>
        </p:blipFill>
        <p:spPr>
          <a:xfrm>
            <a:off x="7183617" y="123700"/>
            <a:ext cx="4056325" cy="3227320"/>
          </a:xfrm>
          <a:prstGeom prst="rect">
            <a:avLst/>
          </a:prstGeom>
        </p:spPr>
      </p:pic>
      <p:pic>
        <p:nvPicPr>
          <p:cNvPr id="5" name="Picture 4">
            <a:extLst>
              <a:ext uri="{FF2B5EF4-FFF2-40B4-BE49-F238E27FC236}">
                <a16:creationId xmlns:a16="http://schemas.microsoft.com/office/drawing/2014/main" id="{F5C72D41-C8A1-4248-96FC-7E949996709A}"/>
              </a:ext>
            </a:extLst>
          </p:cNvPr>
          <p:cNvPicPr>
            <a:picLocks noChangeAspect="1"/>
          </p:cNvPicPr>
          <p:nvPr/>
        </p:nvPicPr>
        <p:blipFill>
          <a:blip r:embed="rId5"/>
          <a:stretch>
            <a:fillRect/>
          </a:stretch>
        </p:blipFill>
        <p:spPr>
          <a:xfrm>
            <a:off x="7183617" y="3351020"/>
            <a:ext cx="4056326" cy="2992592"/>
          </a:xfrm>
          <a:prstGeom prst="rect">
            <a:avLst/>
          </a:prstGeom>
        </p:spPr>
      </p:pic>
      <p:pic>
        <p:nvPicPr>
          <p:cNvPr id="6" name="Picture 5">
            <a:extLst>
              <a:ext uri="{FF2B5EF4-FFF2-40B4-BE49-F238E27FC236}">
                <a16:creationId xmlns:a16="http://schemas.microsoft.com/office/drawing/2014/main" id="{26EAAD85-6F5C-4469-937A-3CD64B8C97CD}"/>
              </a:ext>
            </a:extLst>
          </p:cNvPr>
          <p:cNvPicPr>
            <a:picLocks noChangeAspect="1"/>
          </p:cNvPicPr>
          <p:nvPr/>
        </p:nvPicPr>
        <p:blipFill>
          <a:blip r:embed="rId6"/>
          <a:stretch>
            <a:fillRect/>
          </a:stretch>
        </p:blipFill>
        <p:spPr>
          <a:xfrm rot="20502600">
            <a:off x="6019431" y="2967287"/>
            <a:ext cx="2926334" cy="1813717"/>
          </a:xfrm>
          <a:prstGeom prst="rect">
            <a:avLst/>
          </a:prstGeom>
        </p:spPr>
      </p:pic>
    </p:spTree>
    <p:extLst>
      <p:ext uri="{BB962C8B-B14F-4D97-AF65-F5344CB8AC3E}">
        <p14:creationId xmlns:p14="http://schemas.microsoft.com/office/powerpoint/2010/main" val="4194518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7BCAB5B-1C75-48F9-88BC-DC60780F4020}"/>
              </a:ext>
            </a:extLst>
          </p:cNvPr>
          <p:cNvPicPr>
            <a:picLocks noChangeAspect="1"/>
          </p:cNvPicPr>
          <p:nvPr/>
        </p:nvPicPr>
        <p:blipFill>
          <a:blip r:embed="rId2"/>
          <a:stretch>
            <a:fillRect/>
          </a:stretch>
        </p:blipFill>
        <p:spPr>
          <a:xfrm rot="20475969">
            <a:off x="6350833" y="3243817"/>
            <a:ext cx="3417230" cy="2580413"/>
          </a:xfrm>
          <a:prstGeom prst="rect">
            <a:avLst/>
          </a:prstGeom>
        </p:spPr>
      </p:pic>
      <p:pic>
        <p:nvPicPr>
          <p:cNvPr id="4" name="Picture 3">
            <a:extLst>
              <a:ext uri="{FF2B5EF4-FFF2-40B4-BE49-F238E27FC236}">
                <a16:creationId xmlns:a16="http://schemas.microsoft.com/office/drawing/2014/main" id="{4422AA52-138F-489E-B0B7-CB6A1137CADD}"/>
              </a:ext>
            </a:extLst>
          </p:cNvPr>
          <p:cNvPicPr>
            <a:picLocks noChangeAspect="1"/>
          </p:cNvPicPr>
          <p:nvPr/>
        </p:nvPicPr>
        <p:blipFill>
          <a:blip r:embed="rId3"/>
          <a:stretch>
            <a:fillRect/>
          </a:stretch>
        </p:blipFill>
        <p:spPr>
          <a:xfrm rot="2075445">
            <a:off x="7246520" y="2239476"/>
            <a:ext cx="4639736" cy="1960289"/>
          </a:xfrm>
          <a:prstGeom prst="rect">
            <a:avLst/>
          </a:prstGeom>
          <a:noFill/>
        </p:spPr>
      </p:pic>
      <p:sp>
        <p:nvSpPr>
          <p:cNvPr id="2" name="Title 1">
            <a:extLst>
              <a:ext uri="{FF2B5EF4-FFF2-40B4-BE49-F238E27FC236}">
                <a16:creationId xmlns:a16="http://schemas.microsoft.com/office/drawing/2014/main" id="{5933E1BE-AA0C-4FB7-BCB6-FF72003E7095}"/>
              </a:ext>
            </a:extLst>
          </p:cNvPr>
          <p:cNvSpPr>
            <a:spLocks noGrp="1"/>
          </p:cNvSpPr>
          <p:nvPr>
            <p:ph type="title"/>
          </p:nvPr>
        </p:nvSpPr>
        <p:spPr>
          <a:xfrm>
            <a:off x="1097280" y="286603"/>
            <a:ext cx="10058400" cy="1450757"/>
          </a:xfrm>
          <a:prstGeom prst="rect">
            <a:avLst/>
          </a:prstGeom>
        </p:spPr>
        <p:txBody>
          <a:bodyPr anchor="b">
            <a:normAutofit/>
          </a:bodyPr>
          <a:lstStyle/>
          <a:p>
            <a:r>
              <a:rPr lang="en-US" sz="4800" dirty="0"/>
              <a:t>Encapsulation</a:t>
            </a:r>
            <a:br>
              <a:rPr lang="en-US" sz="2200" dirty="0"/>
            </a:br>
            <a:r>
              <a:rPr lang="en-US" sz="1400" dirty="0">
                <a:hlinkClick r:id="rId4"/>
              </a:rPr>
              <a:t>https://en.wikipedia.org/wiki/Encapsulation_(computer_programming)</a:t>
            </a:r>
            <a:endParaRPr lang="en-US" sz="1400" dirty="0"/>
          </a:p>
        </p:txBody>
      </p:sp>
      <p:sp>
        <p:nvSpPr>
          <p:cNvPr id="3" name="Content Placeholder 2">
            <a:extLst>
              <a:ext uri="{FF2B5EF4-FFF2-40B4-BE49-F238E27FC236}">
                <a16:creationId xmlns:a16="http://schemas.microsoft.com/office/drawing/2014/main" id="{6534B2B1-DC3E-451E-A42E-F042F306BEE4}"/>
              </a:ext>
            </a:extLst>
          </p:cNvPr>
          <p:cNvSpPr>
            <a:spLocks noGrp="1"/>
          </p:cNvSpPr>
          <p:nvPr>
            <p:ph sz="half" idx="1"/>
          </p:nvPr>
        </p:nvSpPr>
        <p:spPr>
          <a:xfrm>
            <a:off x="1097279" y="2120900"/>
            <a:ext cx="5294853" cy="3748193"/>
          </a:xfrm>
          <a:prstGeom prst="rect">
            <a:avLst/>
          </a:prstGeom>
        </p:spPr>
        <p:txBody>
          <a:bodyPr>
            <a:normAutofit lnSpcReduction="10000"/>
          </a:bodyPr>
          <a:lstStyle/>
          <a:p>
            <a:pPr>
              <a:lnSpc>
                <a:spcPct val="100000"/>
              </a:lnSpc>
            </a:pPr>
            <a:r>
              <a:rPr lang="en-US" sz="2800" b="1" dirty="0"/>
              <a:t>E</a:t>
            </a:r>
            <a:r>
              <a:rPr lang="en-US" sz="2800" b="1" i="1" dirty="0"/>
              <a:t>ncapsulation</a:t>
            </a:r>
            <a:r>
              <a:rPr lang="en-US" sz="2800" dirty="0"/>
              <a:t> the </a:t>
            </a:r>
            <a:r>
              <a:rPr lang="en-US" sz="2800" u="sng" dirty="0"/>
              <a:t>restricting of direct access</a:t>
            </a:r>
            <a:r>
              <a:rPr lang="en-US" sz="2800" dirty="0"/>
              <a:t> to abstracted data.</a:t>
            </a:r>
          </a:p>
          <a:p>
            <a:pPr>
              <a:lnSpc>
                <a:spcPct val="100000"/>
              </a:lnSpc>
            </a:pPr>
            <a:r>
              <a:rPr lang="en-US" sz="2800" dirty="0"/>
              <a:t>Encapsulation prevents unauthorized parties' direct access to the members of a class. Publicly accessible methods are generally provided in the class (so-called </a:t>
            </a:r>
            <a:r>
              <a:rPr lang="en-US" sz="2800" dirty="0">
                <a:hlinkClick r:id="rId5" tooltip="Mutator method"/>
              </a:rPr>
              <a:t>"getters" and "setters"</a:t>
            </a:r>
            <a:r>
              <a:rPr lang="en-US" sz="2800" dirty="0"/>
              <a:t>) to access the values.</a:t>
            </a:r>
          </a:p>
        </p:txBody>
      </p:sp>
    </p:spTree>
    <p:extLst>
      <p:ext uri="{BB962C8B-B14F-4D97-AF65-F5344CB8AC3E}">
        <p14:creationId xmlns:p14="http://schemas.microsoft.com/office/powerpoint/2010/main" val="1098188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14F057-9EBC-4E78-BBFC-310C9A7BFF58}"/>
              </a:ext>
            </a:extLst>
          </p:cNvPr>
          <p:cNvSpPr>
            <a:spLocks noGrp="1"/>
          </p:cNvSpPr>
          <p:nvPr>
            <p:ph idx="1"/>
          </p:nvPr>
        </p:nvSpPr>
        <p:spPr>
          <a:xfrm>
            <a:off x="1097280" y="2108201"/>
            <a:ext cx="7321747" cy="3760891"/>
          </a:xfrm>
        </p:spPr>
        <p:txBody>
          <a:bodyPr>
            <a:normAutofit/>
          </a:bodyPr>
          <a:lstStyle/>
          <a:p>
            <a:r>
              <a:rPr lang="en-US" sz="2800" i="1" dirty="0">
                <a:hlinkClick r:id="rId2"/>
              </a:rPr>
              <a:t>Inheritance</a:t>
            </a:r>
            <a:r>
              <a:rPr lang="en-US" sz="2800" dirty="0"/>
              <a:t> allows you to define a child class that reuses (inherits) the characteristics of a parent class. </a:t>
            </a:r>
          </a:p>
          <a:p>
            <a:r>
              <a:rPr lang="en-US" sz="2800" dirty="0"/>
              <a:t>The class that Inherits the members of the ‘</a:t>
            </a:r>
            <a:r>
              <a:rPr lang="en-US" sz="2800" b="1" i="1" dirty="0"/>
              <a:t>base’ class </a:t>
            </a:r>
            <a:r>
              <a:rPr lang="en-US" sz="2800" dirty="0"/>
              <a:t>is called the ’</a:t>
            </a:r>
            <a:r>
              <a:rPr lang="en-US" sz="2800" b="1" i="1" dirty="0"/>
              <a:t>derived’ class</a:t>
            </a:r>
            <a:r>
              <a:rPr lang="en-US" sz="2800" dirty="0"/>
              <a:t>.</a:t>
            </a:r>
          </a:p>
          <a:p>
            <a:pPr lvl="1">
              <a:buFont typeface="Arial" panose="020B0604020202020204" pitchFamily="34" charset="0"/>
              <a:buChar char="•"/>
            </a:pPr>
            <a:r>
              <a:rPr lang="en-US" sz="2400" dirty="0"/>
              <a:t>structs, delegates, and enums do not support inheritance.</a:t>
            </a:r>
            <a:endParaRPr lang="en-US" sz="1800" dirty="0"/>
          </a:p>
        </p:txBody>
      </p:sp>
      <p:sp>
        <p:nvSpPr>
          <p:cNvPr id="4" name="Title 1">
            <a:extLst>
              <a:ext uri="{FF2B5EF4-FFF2-40B4-BE49-F238E27FC236}">
                <a16:creationId xmlns:a16="http://schemas.microsoft.com/office/drawing/2014/main" id="{093C25AC-1AC2-446C-9979-D48B5BBCF243}"/>
              </a:ext>
            </a:extLst>
          </p:cNvPr>
          <p:cNvSpPr>
            <a:spLocks noGrp="1"/>
          </p:cNvSpPr>
          <p:nvPr>
            <p:ph type="title"/>
          </p:nvPr>
        </p:nvSpPr>
        <p:spPr>
          <a:xfrm>
            <a:off x="1096963" y="287338"/>
            <a:ext cx="10058400" cy="1449387"/>
          </a:xfrm>
          <a:prstGeom prst="rect">
            <a:avLst/>
          </a:prstGeom>
        </p:spPr>
        <p:txBody>
          <a:bodyPr anchor="b">
            <a:normAutofit/>
          </a:bodyPr>
          <a:lstStyle/>
          <a:p>
            <a:r>
              <a:rPr lang="en-US" dirty="0"/>
              <a:t>Inheritance</a:t>
            </a:r>
            <a:br>
              <a:rPr lang="en-US" dirty="0"/>
            </a:br>
            <a:r>
              <a:rPr lang="en-US" sz="1400" dirty="0">
                <a:hlinkClick r:id="rId3"/>
              </a:rPr>
              <a:t>https://docs.microsoft.com/en-us/dotnet/csharp/tutorials/inheritance#:~:text=</a:t>
            </a:r>
            <a:endParaRPr lang="en-US" dirty="0"/>
          </a:p>
        </p:txBody>
      </p:sp>
      <p:grpSp>
        <p:nvGrpSpPr>
          <p:cNvPr id="5" name="Group 4">
            <a:extLst>
              <a:ext uri="{FF2B5EF4-FFF2-40B4-BE49-F238E27FC236}">
                <a16:creationId xmlns:a16="http://schemas.microsoft.com/office/drawing/2014/main" id="{DA1B5ED9-C043-47FF-A3FA-984D886E68CE}"/>
              </a:ext>
            </a:extLst>
          </p:cNvPr>
          <p:cNvGrpSpPr/>
          <p:nvPr/>
        </p:nvGrpSpPr>
        <p:grpSpPr>
          <a:xfrm>
            <a:off x="8488759" y="427452"/>
            <a:ext cx="2337789" cy="5820183"/>
            <a:chOff x="8541146" y="717965"/>
            <a:chExt cx="2337789" cy="5820183"/>
          </a:xfrm>
        </p:grpSpPr>
        <p:pic>
          <p:nvPicPr>
            <p:cNvPr id="6" name="Picture 5">
              <a:extLst>
                <a:ext uri="{FF2B5EF4-FFF2-40B4-BE49-F238E27FC236}">
                  <a16:creationId xmlns:a16="http://schemas.microsoft.com/office/drawing/2014/main" id="{9C53A63F-EECB-4344-927A-A55D5B0C978F}"/>
                </a:ext>
              </a:extLst>
            </p:cNvPr>
            <p:cNvPicPr>
              <a:picLocks noChangeAspect="1"/>
            </p:cNvPicPr>
            <p:nvPr/>
          </p:nvPicPr>
          <p:blipFill>
            <a:blip r:embed="rId4"/>
            <a:stretch>
              <a:fillRect/>
            </a:stretch>
          </p:blipFill>
          <p:spPr>
            <a:xfrm rot="259232">
              <a:off x="8541146" y="3033120"/>
              <a:ext cx="1083414" cy="1892087"/>
            </a:xfrm>
            <a:prstGeom prst="rect">
              <a:avLst/>
            </a:prstGeom>
          </p:spPr>
        </p:pic>
        <p:pic>
          <p:nvPicPr>
            <p:cNvPr id="7" name="Picture 6">
              <a:extLst>
                <a:ext uri="{FF2B5EF4-FFF2-40B4-BE49-F238E27FC236}">
                  <a16:creationId xmlns:a16="http://schemas.microsoft.com/office/drawing/2014/main" id="{702AC1BB-193B-4544-87B9-5B68D64710FE}"/>
                </a:ext>
              </a:extLst>
            </p:cNvPr>
            <p:cNvPicPr>
              <a:picLocks noChangeAspect="1"/>
            </p:cNvPicPr>
            <p:nvPr/>
          </p:nvPicPr>
          <p:blipFill>
            <a:blip r:embed="rId5"/>
            <a:stretch>
              <a:fillRect/>
            </a:stretch>
          </p:blipFill>
          <p:spPr>
            <a:xfrm>
              <a:off x="9820907" y="4670066"/>
              <a:ext cx="1058028" cy="1868082"/>
            </a:xfrm>
            <a:prstGeom prst="rect">
              <a:avLst/>
            </a:prstGeom>
          </p:spPr>
        </p:pic>
        <p:pic>
          <p:nvPicPr>
            <p:cNvPr id="8" name="Picture 7">
              <a:extLst>
                <a:ext uri="{FF2B5EF4-FFF2-40B4-BE49-F238E27FC236}">
                  <a16:creationId xmlns:a16="http://schemas.microsoft.com/office/drawing/2014/main" id="{40E2315D-98E3-45A9-A825-96D720D0F4A0}"/>
                </a:ext>
              </a:extLst>
            </p:cNvPr>
            <p:cNvPicPr>
              <a:picLocks noChangeAspect="1"/>
            </p:cNvPicPr>
            <p:nvPr/>
          </p:nvPicPr>
          <p:blipFill>
            <a:blip r:embed="rId6"/>
            <a:stretch>
              <a:fillRect/>
            </a:stretch>
          </p:blipFill>
          <p:spPr>
            <a:xfrm>
              <a:off x="9076675" y="717965"/>
              <a:ext cx="1626830" cy="3038793"/>
            </a:xfrm>
            <a:prstGeom prst="rect">
              <a:avLst/>
            </a:prstGeom>
          </p:spPr>
        </p:pic>
      </p:grpSp>
    </p:spTree>
    <p:extLst>
      <p:ext uri="{BB962C8B-B14F-4D97-AF65-F5344CB8AC3E}">
        <p14:creationId xmlns:p14="http://schemas.microsoft.com/office/powerpoint/2010/main" val="2647016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722EB79-A3FE-4EF9-825C-27AD811F6A91}"/>
              </a:ext>
            </a:extLst>
          </p:cNvPr>
          <p:cNvSpPr>
            <a:spLocks noGrp="1"/>
          </p:cNvSpPr>
          <p:nvPr>
            <p:ph type="title"/>
          </p:nvPr>
        </p:nvSpPr>
        <p:spPr>
          <a:xfrm>
            <a:off x="1096963" y="287338"/>
            <a:ext cx="10058400" cy="1449387"/>
          </a:xfrm>
          <a:prstGeom prst="rect">
            <a:avLst/>
          </a:prstGeom>
        </p:spPr>
        <p:txBody>
          <a:bodyPr anchor="b">
            <a:normAutofit/>
          </a:bodyPr>
          <a:lstStyle/>
          <a:p>
            <a:r>
              <a:rPr lang="en-US" dirty="0"/>
              <a:t>Inheritance - Types</a:t>
            </a:r>
            <a:br>
              <a:rPr lang="en-US" dirty="0"/>
            </a:br>
            <a:r>
              <a:rPr lang="en-US" sz="1400" dirty="0">
                <a:hlinkClick r:id="rId2"/>
              </a:rPr>
              <a:t>https://stackify.com/oop-concepts-c-sharp/#:~:text=</a:t>
            </a:r>
            <a:br>
              <a:rPr lang="en-US" sz="1400" dirty="0"/>
            </a:br>
            <a:r>
              <a:rPr lang="en-US" sz="1400" dirty="0">
                <a:hlinkClick r:id="rId3"/>
              </a:rPr>
              <a:t>https://en.wikipedia.org/wiki/Inheritance_(object-oriented_programming)</a:t>
            </a:r>
            <a:endParaRPr lang="en-US" dirty="0"/>
          </a:p>
        </p:txBody>
      </p:sp>
      <p:sp>
        <p:nvSpPr>
          <p:cNvPr id="5" name="Rectangle 1">
            <a:extLst>
              <a:ext uri="{FF2B5EF4-FFF2-40B4-BE49-F238E27FC236}">
                <a16:creationId xmlns:a16="http://schemas.microsoft.com/office/drawing/2014/main" id="{FFCB82A8-A28A-44F3-B46E-E101D0D8485C}"/>
              </a:ext>
            </a:extLst>
          </p:cNvPr>
          <p:cNvSpPr>
            <a:spLocks noGrp="1" noChangeArrowheads="1"/>
          </p:cNvSpPr>
          <p:nvPr>
            <p:ph idx="1"/>
          </p:nvPr>
        </p:nvSpPr>
        <p:spPr bwMode="auto">
          <a:xfrm>
            <a:off x="1096963" y="2086182"/>
            <a:ext cx="4614470" cy="121762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253920" tIns="31740" rIns="0" bIns="1587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b="1" dirty="0">
                <a:latin typeface="+mj-lt"/>
              </a:rPr>
              <a:t>Single inheritance(C#) </a:t>
            </a:r>
            <a:r>
              <a:rPr lang="en-US" altLang="en-US" dirty="0">
                <a:latin typeface="+mj-lt"/>
              </a:rPr>
              <a:t>- where subclasses inherit the features of one superclass. A class acquires the properties of another class.</a:t>
            </a:r>
          </a:p>
        </p:txBody>
      </p:sp>
      <p:sp>
        <p:nvSpPr>
          <p:cNvPr id="7" name="Rectangle 6">
            <a:extLst>
              <a:ext uri="{FF2B5EF4-FFF2-40B4-BE49-F238E27FC236}">
                <a16:creationId xmlns:a16="http://schemas.microsoft.com/office/drawing/2014/main" id="{19687F29-C061-4781-81F4-DAA607A02D0C}"/>
              </a:ext>
            </a:extLst>
          </p:cNvPr>
          <p:cNvSpPr/>
          <p:nvPr/>
        </p:nvSpPr>
        <p:spPr>
          <a:xfrm>
            <a:off x="6185533" y="2086182"/>
            <a:ext cx="5159961" cy="646331"/>
          </a:xfrm>
          <a:prstGeom prst="rect">
            <a:avLst/>
          </a:prstGeom>
        </p:spPr>
        <p:txBody>
          <a:bodyPr wrap="square">
            <a:spAutoFit/>
          </a:bodyPr>
          <a:lstStyle/>
          <a:p>
            <a:r>
              <a:rPr lang="en-US" b="1" dirty="0">
                <a:latin typeface="+mj-lt"/>
                <a:cs typeface="Arial" panose="020B0604020202020204" pitchFamily="34" charset="0"/>
              </a:rPr>
              <a:t>Multilevel inheritance</a:t>
            </a:r>
            <a:r>
              <a:rPr lang="en-US" sz="1600" b="1" dirty="0">
                <a:latin typeface="+mj-lt"/>
                <a:cs typeface="Arial" panose="020B0604020202020204" pitchFamily="34" charset="0"/>
              </a:rPr>
              <a:t>(C#)</a:t>
            </a:r>
            <a:r>
              <a:rPr lang="en-US" b="1" dirty="0">
                <a:latin typeface="+mj-lt"/>
                <a:cs typeface="Arial" panose="020B0604020202020204" pitchFamily="34" charset="0"/>
              </a:rPr>
              <a:t> </a:t>
            </a:r>
            <a:r>
              <a:rPr lang="en-US" dirty="0">
                <a:latin typeface="+mj-lt"/>
                <a:cs typeface="Arial" panose="020B0604020202020204" pitchFamily="34" charset="0"/>
              </a:rPr>
              <a:t>- where a subclass is inherited from another subclass.</a:t>
            </a:r>
          </a:p>
        </p:txBody>
      </p:sp>
      <p:pic>
        <p:nvPicPr>
          <p:cNvPr id="10" name="Picture 9">
            <a:extLst>
              <a:ext uri="{FF2B5EF4-FFF2-40B4-BE49-F238E27FC236}">
                <a16:creationId xmlns:a16="http://schemas.microsoft.com/office/drawing/2014/main" id="{A3A51BDF-DAA3-4DD2-BFD0-4E01E610A7F0}"/>
              </a:ext>
            </a:extLst>
          </p:cNvPr>
          <p:cNvPicPr>
            <a:picLocks noChangeAspect="1"/>
          </p:cNvPicPr>
          <p:nvPr/>
        </p:nvPicPr>
        <p:blipFill>
          <a:blip r:embed="rId4"/>
          <a:stretch>
            <a:fillRect/>
          </a:stretch>
        </p:blipFill>
        <p:spPr>
          <a:xfrm>
            <a:off x="1651120" y="3363560"/>
            <a:ext cx="3011887" cy="3021500"/>
          </a:xfrm>
          <a:prstGeom prst="rect">
            <a:avLst/>
          </a:prstGeom>
        </p:spPr>
      </p:pic>
      <p:pic>
        <p:nvPicPr>
          <p:cNvPr id="11" name="Picture 10">
            <a:extLst>
              <a:ext uri="{FF2B5EF4-FFF2-40B4-BE49-F238E27FC236}">
                <a16:creationId xmlns:a16="http://schemas.microsoft.com/office/drawing/2014/main" id="{33ADC9EA-1F97-4282-8ED8-B67B09A29AAD}"/>
              </a:ext>
            </a:extLst>
          </p:cNvPr>
          <p:cNvPicPr>
            <a:picLocks noChangeAspect="1"/>
          </p:cNvPicPr>
          <p:nvPr/>
        </p:nvPicPr>
        <p:blipFill>
          <a:blip r:embed="rId5"/>
          <a:stretch>
            <a:fillRect/>
          </a:stretch>
        </p:blipFill>
        <p:spPr>
          <a:xfrm>
            <a:off x="7419209" y="2982549"/>
            <a:ext cx="2873208" cy="3352574"/>
          </a:xfrm>
          <a:prstGeom prst="rect">
            <a:avLst/>
          </a:prstGeom>
        </p:spPr>
      </p:pic>
    </p:spTree>
    <p:extLst>
      <p:ext uri="{BB962C8B-B14F-4D97-AF65-F5344CB8AC3E}">
        <p14:creationId xmlns:p14="http://schemas.microsoft.com/office/powerpoint/2010/main" val="2848390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06B9B08-197D-437E-94C6-943A4BFDA5A6}"/>
              </a:ext>
            </a:extLst>
          </p:cNvPr>
          <p:cNvSpPr>
            <a:spLocks noGrp="1"/>
          </p:cNvSpPr>
          <p:nvPr>
            <p:ph type="title"/>
          </p:nvPr>
        </p:nvSpPr>
        <p:spPr>
          <a:xfrm>
            <a:off x="1096963" y="287338"/>
            <a:ext cx="10058400" cy="1449387"/>
          </a:xfrm>
          <a:prstGeom prst="rect">
            <a:avLst/>
          </a:prstGeom>
        </p:spPr>
        <p:txBody>
          <a:bodyPr anchor="b">
            <a:normAutofit/>
          </a:bodyPr>
          <a:lstStyle/>
          <a:p>
            <a:r>
              <a:rPr lang="en-US" dirty="0"/>
              <a:t>Inheritance - Types</a:t>
            </a:r>
            <a:br>
              <a:rPr lang="en-US" dirty="0"/>
            </a:br>
            <a:r>
              <a:rPr lang="en-US" sz="1400" dirty="0">
                <a:hlinkClick r:id="rId2"/>
              </a:rPr>
              <a:t>https://stackify.com/oop-concepts-c-sharp/#:~:text=</a:t>
            </a:r>
            <a:br>
              <a:rPr lang="en-US" sz="1400" dirty="0"/>
            </a:br>
            <a:r>
              <a:rPr lang="en-US" sz="1400" dirty="0">
                <a:hlinkClick r:id="rId3"/>
              </a:rPr>
              <a:t>https://en.wikipedia.org/wiki/Inheritance_(object-oriented_programming)</a:t>
            </a:r>
            <a:br>
              <a:rPr lang="en-US" sz="1400" dirty="0"/>
            </a:br>
            <a:r>
              <a:rPr lang="en-US" sz="1400" dirty="0">
                <a:hlinkClick r:id="rId4"/>
              </a:rPr>
              <a:t>https://www.geeksforgeeks.org/inheritance-in-c/</a:t>
            </a:r>
            <a:endParaRPr lang="en-US" dirty="0"/>
          </a:p>
        </p:txBody>
      </p:sp>
      <p:sp>
        <p:nvSpPr>
          <p:cNvPr id="5" name="Rectangle 4">
            <a:extLst>
              <a:ext uri="{FF2B5EF4-FFF2-40B4-BE49-F238E27FC236}">
                <a16:creationId xmlns:a16="http://schemas.microsoft.com/office/drawing/2014/main" id="{32882002-5D25-4AF5-B06B-7D370F42B23E}"/>
              </a:ext>
            </a:extLst>
          </p:cNvPr>
          <p:cNvSpPr/>
          <p:nvPr/>
        </p:nvSpPr>
        <p:spPr>
          <a:xfrm>
            <a:off x="1150382" y="2050296"/>
            <a:ext cx="10058400" cy="954107"/>
          </a:xfrm>
          <a:prstGeom prst="rect">
            <a:avLst/>
          </a:prstGeom>
        </p:spPr>
        <p:txBody>
          <a:bodyPr wrap="square">
            <a:spAutoFit/>
          </a:bodyPr>
          <a:lstStyle/>
          <a:p>
            <a:r>
              <a:rPr lang="en-US" sz="2800" b="1" dirty="0">
                <a:latin typeface="+mj-lt"/>
                <a:cs typeface="Arial" panose="020B0604020202020204" pitchFamily="34" charset="0"/>
              </a:rPr>
              <a:t>Hierarchical inheritance(C#) </a:t>
            </a:r>
            <a:r>
              <a:rPr lang="en-US" sz="2800" dirty="0">
                <a:latin typeface="+mj-lt"/>
                <a:cs typeface="Arial" panose="020B0604020202020204" pitchFamily="34" charset="0"/>
              </a:rPr>
              <a:t>- where one class serves as a superclass (base class) for more than one sub class.</a:t>
            </a:r>
          </a:p>
        </p:txBody>
      </p:sp>
      <p:pic>
        <p:nvPicPr>
          <p:cNvPr id="7" name="Picture 6">
            <a:extLst>
              <a:ext uri="{FF2B5EF4-FFF2-40B4-BE49-F238E27FC236}">
                <a16:creationId xmlns:a16="http://schemas.microsoft.com/office/drawing/2014/main" id="{7D226FE8-2964-43F0-90F0-7AA575C91E2B}"/>
              </a:ext>
            </a:extLst>
          </p:cNvPr>
          <p:cNvPicPr>
            <a:picLocks noChangeAspect="1"/>
          </p:cNvPicPr>
          <p:nvPr/>
        </p:nvPicPr>
        <p:blipFill>
          <a:blip r:embed="rId5"/>
          <a:stretch>
            <a:fillRect/>
          </a:stretch>
        </p:blipFill>
        <p:spPr>
          <a:xfrm>
            <a:off x="1944736" y="2903916"/>
            <a:ext cx="8009969" cy="3445296"/>
          </a:xfrm>
          <a:prstGeom prst="rect">
            <a:avLst/>
          </a:prstGeom>
        </p:spPr>
      </p:pic>
    </p:spTree>
    <p:extLst>
      <p:ext uri="{BB962C8B-B14F-4D97-AF65-F5344CB8AC3E}">
        <p14:creationId xmlns:p14="http://schemas.microsoft.com/office/powerpoint/2010/main" val="1587729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2CA0F26-C36A-4DB1-B5E5-31EFA839440C}"/>
              </a:ext>
            </a:extLst>
          </p:cNvPr>
          <p:cNvSpPr>
            <a:spLocks noGrp="1"/>
          </p:cNvSpPr>
          <p:nvPr>
            <p:ph type="title"/>
          </p:nvPr>
        </p:nvSpPr>
        <p:spPr>
          <a:xfrm>
            <a:off x="1096963" y="287338"/>
            <a:ext cx="10058400" cy="1449387"/>
          </a:xfrm>
          <a:prstGeom prst="rect">
            <a:avLst/>
          </a:prstGeom>
        </p:spPr>
        <p:txBody>
          <a:bodyPr anchor="b">
            <a:normAutofit/>
          </a:bodyPr>
          <a:lstStyle/>
          <a:p>
            <a:r>
              <a:rPr lang="en-US" dirty="0"/>
              <a:t>Inheritance - Types</a:t>
            </a:r>
            <a:br>
              <a:rPr lang="en-US" dirty="0"/>
            </a:br>
            <a:r>
              <a:rPr lang="en-US" sz="1400" dirty="0">
                <a:hlinkClick r:id="rId2"/>
              </a:rPr>
              <a:t>https://stackify.com/oop-concepts-c-sharp/#:~:text=</a:t>
            </a:r>
            <a:br>
              <a:rPr lang="en-US" sz="1400" dirty="0"/>
            </a:br>
            <a:r>
              <a:rPr lang="en-US" sz="1400" dirty="0">
                <a:hlinkClick r:id="rId3"/>
              </a:rPr>
              <a:t>https://en.wikipedia.org/wiki/Inheritance_(object-oriented_programming)</a:t>
            </a:r>
            <a:br>
              <a:rPr lang="en-US" sz="1400" dirty="0"/>
            </a:br>
            <a:r>
              <a:rPr lang="en-US" sz="1400" dirty="0">
                <a:hlinkClick r:id="rId4"/>
              </a:rPr>
              <a:t>https://www.geeksforgeeks.org/inheritance-in-c/</a:t>
            </a:r>
            <a:endParaRPr lang="en-US" dirty="0"/>
          </a:p>
        </p:txBody>
      </p:sp>
      <p:sp>
        <p:nvSpPr>
          <p:cNvPr id="5" name="Rectangle 2">
            <a:extLst>
              <a:ext uri="{FF2B5EF4-FFF2-40B4-BE49-F238E27FC236}">
                <a16:creationId xmlns:a16="http://schemas.microsoft.com/office/drawing/2014/main" id="{7887A134-E745-4046-975C-7171A4EBBB24}"/>
              </a:ext>
            </a:extLst>
          </p:cNvPr>
          <p:cNvSpPr>
            <a:spLocks noChangeArrowheads="1"/>
          </p:cNvSpPr>
          <p:nvPr/>
        </p:nvSpPr>
        <p:spPr bwMode="auto">
          <a:xfrm>
            <a:off x="950515" y="2026696"/>
            <a:ext cx="5216268" cy="87907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253920" tIns="31740" rIns="0" bIns="1587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tabLst/>
            </a:pPr>
            <a:r>
              <a:rPr lang="en-US" altLang="en-US" b="1" dirty="0">
                <a:latin typeface="+mj-lt"/>
              </a:rPr>
              <a:t>Multiple inheritance(</a:t>
            </a:r>
            <a:r>
              <a:rPr lang="en-US" altLang="en-US" b="1" strike="sngStrike" dirty="0">
                <a:latin typeface="+mj-lt"/>
              </a:rPr>
              <a:t>NOT IN C#</a:t>
            </a:r>
            <a:r>
              <a:rPr lang="en-US" altLang="en-US" b="1" dirty="0">
                <a:latin typeface="+mj-lt"/>
              </a:rPr>
              <a:t>) </a:t>
            </a:r>
            <a:r>
              <a:rPr lang="en-US" altLang="en-US" dirty="0">
                <a:latin typeface="+mj-lt"/>
              </a:rPr>
              <a:t>- one class can have more than one superclass and inherit features from all parent classes.</a:t>
            </a:r>
          </a:p>
        </p:txBody>
      </p:sp>
      <p:sp>
        <p:nvSpPr>
          <p:cNvPr id="6" name="Rectangle 5">
            <a:extLst>
              <a:ext uri="{FF2B5EF4-FFF2-40B4-BE49-F238E27FC236}">
                <a16:creationId xmlns:a16="http://schemas.microsoft.com/office/drawing/2014/main" id="{8E42D417-2E66-473B-9068-04937A3F1A3E}"/>
              </a:ext>
            </a:extLst>
          </p:cNvPr>
          <p:cNvSpPr/>
          <p:nvPr/>
        </p:nvSpPr>
        <p:spPr>
          <a:xfrm>
            <a:off x="6372458" y="2026696"/>
            <a:ext cx="4899363" cy="646331"/>
          </a:xfrm>
          <a:prstGeom prst="rect">
            <a:avLst/>
          </a:prstGeom>
        </p:spPr>
        <p:txBody>
          <a:bodyPr wrap="square">
            <a:spAutoFit/>
          </a:bodyPr>
          <a:lstStyle/>
          <a:p>
            <a:r>
              <a:rPr lang="en-US" b="1" dirty="0">
                <a:latin typeface="+mj-lt"/>
                <a:cs typeface="Arial" panose="020B0604020202020204" pitchFamily="34" charset="0"/>
              </a:rPr>
              <a:t>Hybrid inheritance(</a:t>
            </a:r>
            <a:r>
              <a:rPr lang="en-US" altLang="en-US" b="1" strike="sngStrike" dirty="0">
                <a:latin typeface="+mj-lt"/>
              </a:rPr>
              <a:t>NOT IN C#</a:t>
            </a:r>
            <a:r>
              <a:rPr lang="en-US" b="1" dirty="0">
                <a:latin typeface="+mj-lt"/>
                <a:cs typeface="Arial" panose="020B0604020202020204" pitchFamily="34" charset="0"/>
              </a:rPr>
              <a:t>) </a:t>
            </a:r>
            <a:r>
              <a:rPr lang="en-US" dirty="0">
                <a:latin typeface="+mj-lt"/>
                <a:cs typeface="Arial" panose="020B0604020202020204" pitchFamily="34" charset="0"/>
              </a:rPr>
              <a:t>- a mix of two or more types of inheritance.</a:t>
            </a:r>
          </a:p>
        </p:txBody>
      </p:sp>
      <p:pic>
        <p:nvPicPr>
          <p:cNvPr id="7" name="Picture 6">
            <a:extLst>
              <a:ext uri="{FF2B5EF4-FFF2-40B4-BE49-F238E27FC236}">
                <a16:creationId xmlns:a16="http://schemas.microsoft.com/office/drawing/2014/main" id="{78BBE9D4-7597-4357-B397-965CD9287048}"/>
              </a:ext>
            </a:extLst>
          </p:cNvPr>
          <p:cNvPicPr>
            <a:picLocks noChangeAspect="1"/>
          </p:cNvPicPr>
          <p:nvPr/>
        </p:nvPicPr>
        <p:blipFill>
          <a:blip r:embed="rId5"/>
          <a:stretch>
            <a:fillRect/>
          </a:stretch>
        </p:blipFill>
        <p:spPr>
          <a:xfrm>
            <a:off x="1849672" y="3092089"/>
            <a:ext cx="3217160" cy="3223870"/>
          </a:xfrm>
          <a:prstGeom prst="rect">
            <a:avLst/>
          </a:prstGeom>
        </p:spPr>
      </p:pic>
      <p:pic>
        <p:nvPicPr>
          <p:cNvPr id="8" name="Picture 7">
            <a:extLst>
              <a:ext uri="{FF2B5EF4-FFF2-40B4-BE49-F238E27FC236}">
                <a16:creationId xmlns:a16="http://schemas.microsoft.com/office/drawing/2014/main" id="{D7010A17-7862-4733-905B-3ABE31420B06}"/>
              </a:ext>
            </a:extLst>
          </p:cNvPr>
          <p:cNvPicPr>
            <a:picLocks noChangeAspect="1"/>
          </p:cNvPicPr>
          <p:nvPr/>
        </p:nvPicPr>
        <p:blipFill>
          <a:blip r:embed="rId6"/>
          <a:stretch>
            <a:fillRect/>
          </a:stretch>
        </p:blipFill>
        <p:spPr>
          <a:xfrm>
            <a:off x="6054108" y="3092089"/>
            <a:ext cx="5506556" cy="3133192"/>
          </a:xfrm>
          <a:prstGeom prst="rect">
            <a:avLst/>
          </a:prstGeom>
        </p:spPr>
      </p:pic>
      <p:sp>
        <p:nvSpPr>
          <p:cNvPr id="12" name="TextBox 11">
            <a:extLst>
              <a:ext uri="{FF2B5EF4-FFF2-40B4-BE49-F238E27FC236}">
                <a16:creationId xmlns:a16="http://schemas.microsoft.com/office/drawing/2014/main" id="{2DCE2E6A-E10A-42D6-93EC-CBB35B021DA8}"/>
              </a:ext>
            </a:extLst>
          </p:cNvPr>
          <p:cNvSpPr txBox="1"/>
          <p:nvPr/>
        </p:nvSpPr>
        <p:spPr>
          <a:xfrm rot="20074603">
            <a:off x="1894115" y="2215805"/>
            <a:ext cx="8905946" cy="2215991"/>
          </a:xfrm>
          <a:prstGeom prst="rect">
            <a:avLst/>
          </a:prstGeom>
          <a:noFill/>
        </p:spPr>
        <p:txBody>
          <a:bodyPr wrap="square" rtlCol="0">
            <a:spAutoFit/>
          </a:bodyPr>
          <a:lstStyle/>
          <a:p>
            <a:r>
              <a:rPr lang="en-US" sz="13800" dirty="0">
                <a:solidFill>
                  <a:srgbClr val="FF0000"/>
                </a:solidFill>
                <a:latin typeface="Aharoni" panose="020B0604020202020204" pitchFamily="2" charset="-79"/>
                <a:cs typeface="Aharoni" panose="020B0604020202020204" pitchFamily="2" charset="-79"/>
              </a:rPr>
              <a:t>NOT IN C#</a:t>
            </a:r>
          </a:p>
        </p:txBody>
      </p:sp>
    </p:spTree>
    <p:extLst>
      <p:ext uri="{BB962C8B-B14F-4D97-AF65-F5344CB8AC3E}">
        <p14:creationId xmlns:p14="http://schemas.microsoft.com/office/powerpoint/2010/main" val="293569095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otalTime>0</TotalTime>
  <Words>1019</Words>
  <Application>Microsoft Office PowerPoint</Application>
  <PresentationFormat>Widescreen</PresentationFormat>
  <Paragraphs>51</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Aharoni</vt:lpstr>
      <vt:lpstr>Arial</vt:lpstr>
      <vt:lpstr>Bookman Old Style</vt:lpstr>
      <vt:lpstr>Calibri</vt:lpstr>
      <vt:lpstr>Franklin Gothic Book</vt:lpstr>
      <vt:lpstr>1_RetrospectVTI</vt:lpstr>
      <vt:lpstr>Object Oriented Programming</vt:lpstr>
      <vt:lpstr>   Object-Oriented Programming (OOP) is a programming paradigm based on the concept of "objects", which can contain data, in the form of fields (attributes/properties), and code, in the form of procedures (methods).     A feature of objects is an object’s methods. They can access and modify the data fields of their object. In OOP, computer programs are designed by making them out of objects (classes) that interact with one another.</vt:lpstr>
      <vt:lpstr>Object-Oriented Programming –  Four Pillars https://www.linkedin.com/pulse/4-pillars-object-oriented-programming-pushkar-kumar#:~:text=</vt:lpstr>
      <vt:lpstr>Abstraction https://stackify.com/oop-concepts-c-sharp/#:~:text=</vt:lpstr>
      <vt:lpstr>Encapsulation https://en.wikipedia.org/wiki/Encapsulation_(computer_programming)</vt:lpstr>
      <vt:lpstr>Inheritance https://docs.microsoft.com/en-us/dotnet/csharp/tutorials/inheritance#:~:text=</vt:lpstr>
      <vt:lpstr>Inheritance - Types https://stackify.com/oop-concepts-c-sharp/#:~:text= https://en.wikipedia.org/wiki/Inheritance_(object-oriented_programming)</vt:lpstr>
      <vt:lpstr>Inheritance - Types https://stackify.com/oop-concepts-c-sharp/#:~:text= https://en.wikipedia.org/wiki/Inheritance_(object-oriented_programming) https://www.geeksforgeeks.org/inheritance-in-c/</vt:lpstr>
      <vt:lpstr>Inheritance - Types https://stackify.com/oop-concepts-c-sharp/#:~:text= https://en.wikipedia.org/wiki/Inheritance_(object-oriented_programming) https://www.geeksforgeeks.org/inheritance-in-c/</vt:lpstr>
      <vt:lpstr>Inheritance and Access Modifiers https://docs.microsoft.com/en-us/dotnet/csharp/tutorials/inheritance#:~:text=</vt:lpstr>
      <vt:lpstr>Inheritance – an ‘is a’ relationship https://docs.microsoft.com/en-us/dotnet/csharp/tutorials/inheritance#:~:text=</vt:lpstr>
      <vt:lpstr>Polymorphism https://docs.microsoft.com/en-us/dotnet/csharp/tutorials/inheritance#designing-the-base-class-and-derived-classes</vt:lpstr>
      <vt:lpstr>Activity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2020-03-03T02:17:07Z</dcterms:created>
  <dcterms:modified xsi:type="dcterms:W3CDTF">2020-03-11T03:18:13Z</dcterms:modified>
</cp:coreProperties>
</file>